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x="18288000" cy="10287000"/>
  <p:notesSz cx="6858000" cy="9144000"/>
  <p:embeddedFontLst>
    <p:embeddedFont>
      <p:font typeface="Open Sauce" charset="1" panose="00000500000000000000"/>
      <p:regular r:id="rId24"/>
    </p:embeddedFont>
    <p:embeddedFont>
      <p:font typeface="Open Sauce Bold" charset="1" panose="00000800000000000000"/>
      <p:regular r:id="rId25"/>
    </p:embeddedFont>
    <p:embeddedFont>
      <p:font typeface="Open Sauce Italics" charset="1" panose="00000500000000000000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gif" Type="http://schemas.openxmlformats.org/officeDocument/2006/relationships/image"/><Relationship Id="rId3" Target="../media/image2.gif" Type="http://schemas.openxmlformats.org/officeDocument/2006/relationships/image"/><Relationship Id="rId4" Target="../media/image3.gif" Type="http://schemas.openxmlformats.org/officeDocument/2006/relationships/image"/><Relationship Id="rId5" Target="../media/image4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3.svg" Type="http://schemas.openxmlformats.org/officeDocument/2006/relationships/image"/><Relationship Id="rId4" Target="../media/image10.gif" Type="http://schemas.openxmlformats.org/officeDocument/2006/relationships/image"/><Relationship Id="rId5" Target="../media/image24.jpe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gif" Type="http://schemas.openxmlformats.org/officeDocument/2006/relationships/image"/><Relationship Id="rId3" Target="../media/image8.gif" Type="http://schemas.openxmlformats.org/officeDocument/2006/relationships/image"/><Relationship Id="rId4" Target="../media/image25.jpe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gif" Type="http://schemas.openxmlformats.org/officeDocument/2006/relationships/image"/><Relationship Id="rId3" Target="../media/image26.gif" Type="http://schemas.openxmlformats.org/officeDocument/2006/relationships/image"/><Relationship Id="rId4" Target="../media/image27.jpe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gif" Type="http://schemas.openxmlformats.org/officeDocument/2006/relationships/image"/><Relationship Id="rId3" Target="../media/image14.gif" Type="http://schemas.openxmlformats.org/officeDocument/2006/relationships/image"/><Relationship Id="rId4" Target="../media/image15.gif" Type="http://schemas.openxmlformats.org/officeDocument/2006/relationships/image"/><Relationship Id="rId5" Target="../media/image28.jpeg" Type="http://schemas.openxmlformats.org/officeDocument/2006/relationships/image"/><Relationship Id="rId6" Target="../media/VAGkU0q_-XE.mp4" Type="http://schemas.openxmlformats.org/officeDocument/2006/relationships/video"/><Relationship Id="rId7" Target="../media/VAGkU0q_-XE.mp4" Type="http://schemas.microsoft.com/office/2007/relationships/media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gif" Type="http://schemas.openxmlformats.org/officeDocument/2006/relationships/image"/><Relationship Id="rId3" Target="../media/image18.gif" Type="http://schemas.openxmlformats.org/officeDocument/2006/relationships/image"/><Relationship Id="rId4" Target="../media/image29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gif" Type="http://schemas.openxmlformats.org/officeDocument/2006/relationships/image"/><Relationship Id="rId3" Target="../media/image12.gif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gif" Type="http://schemas.openxmlformats.org/officeDocument/2006/relationships/image"/><Relationship Id="rId3" Target="../media/image26.gif" Type="http://schemas.openxmlformats.org/officeDocument/2006/relationships/image"/><Relationship Id="rId4" Target="../media/image30.jpe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3.svg" Type="http://schemas.openxmlformats.org/officeDocument/2006/relationships/image"/><Relationship Id="rId4" Target="../media/image10.gif" Type="http://schemas.openxmlformats.org/officeDocument/2006/relationships/image"/><Relationship Id="rId5" Target="../media/image31.jpeg" Type="http://schemas.openxmlformats.org/officeDocument/2006/relationships/image"/><Relationship Id="rId6" Target="../media/VAGkVLidQG4.mp4" Type="http://schemas.openxmlformats.org/officeDocument/2006/relationships/video"/><Relationship Id="rId7" Target="../media/VAGkVLidQG4.mp4" Type="http://schemas.microsoft.com/office/2007/relationships/media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gif" Type="http://schemas.openxmlformats.org/officeDocument/2006/relationships/image"/><Relationship Id="rId3" Target="../media/image1.gif" Type="http://schemas.openxmlformats.org/officeDocument/2006/relationships/image"/><Relationship Id="rId4" Target="../media/image18.gif" Type="http://schemas.openxmlformats.org/officeDocument/2006/relationships/image"/><Relationship Id="rId5" Target="../media/image15.gif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slide7.xml" Type="http://schemas.openxmlformats.org/officeDocument/2006/relationships/slid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gif" Type="http://schemas.openxmlformats.org/officeDocument/2006/relationships/image"/><Relationship Id="rId3" Target="../media/image8.gif" Type="http://schemas.openxmlformats.org/officeDocument/2006/relationships/image"/><Relationship Id="rId4" Target="../media/image9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gif" Type="http://schemas.openxmlformats.org/officeDocument/2006/relationships/image"/><Relationship Id="rId3" Target="../media/image11.jpeg" Type="http://schemas.openxmlformats.org/officeDocument/2006/relationships/image"/><Relationship Id="rId4" Target="../media/VAGkUvaYDUg.mp4" Type="http://schemas.openxmlformats.org/officeDocument/2006/relationships/video"/><Relationship Id="rId5" Target="../media/VAGkUvaYDUg.mp4" Type="http://schemas.microsoft.com/office/2007/relationships/media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gif" Type="http://schemas.openxmlformats.org/officeDocument/2006/relationships/image"/><Relationship Id="rId3" Target="../media/image12.gif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gif" Type="http://schemas.openxmlformats.org/officeDocument/2006/relationships/image"/><Relationship Id="rId3" Target="../media/image14.gif" Type="http://schemas.openxmlformats.org/officeDocument/2006/relationships/image"/><Relationship Id="rId4" Target="../media/image15.gif" Type="http://schemas.openxmlformats.org/officeDocument/2006/relationships/image"/><Relationship Id="rId5" Target="../media/image16.png" Type="http://schemas.openxmlformats.org/officeDocument/2006/relationships/image"/><Relationship Id="rId6" Target="../media/image17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gif" Type="http://schemas.openxmlformats.org/officeDocument/2006/relationships/image"/><Relationship Id="rId3" Target="../media/image18.gif" Type="http://schemas.openxmlformats.org/officeDocument/2006/relationships/image"/><Relationship Id="rId4" Target="../media/image19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jpeg" Type="http://schemas.openxmlformats.org/officeDocument/2006/relationships/image"/><Relationship Id="rId3" Target="../media/image21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gif" Type="http://schemas.openxmlformats.org/officeDocument/2006/relationships/image"/><Relationship Id="rId3" Target="../media/image12.gif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25000"/>
          </a:blip>
          <a:srcRect l="0" t="0" r="0" b="0"/>
          <a:stretch>
            <a:fillRect/>
          </a:stretch>
        </p:blipFill>
        <p:spPr>
          <a:xfrm flipH="false" flipV="false" rot="-10800000">
            <a:off x="6333452" y="-1797179"/>
            <a:ext cx="15735219" cy="13881357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3000871" y="3791355"/>
            <a:ext cx="12286259" cy="4273586"/>
            <a:chOff x="0" y="0"/>
            <a:chExt cx="16381678" cy="5698115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73660"/>
              <a:ext cx="16381678" cy="45264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800"/>
                </a:lnSpc>
              </a:pPr>
              <a:r>
                <a:rPr lang="en-US" sz="8000">
                  <a:solidFill>
                    <a:srgbClr val="2B2B2B"/>
                  </a:solidFill>
                  <a:latin typeface="Open Sauce"/>
                  <a:ea typeface="Open Sauce"/>
                  <a:cs typeface="Open Sauce"/>
                  <a:sym typeface="Open Sauce"/>
                </a:rPr>
                <a:t>Evolution of Switches: from Vacuum tubes to MOSFETs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5031524"/>
              <a:ext cx="16381678" cy="6665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206"/>
                </a:lnSpc>
                <a:spcBef>
                  <a:spcPct val="0"/>
                </a:spcBef>
              </a:pPr>
            </a:p>
          </p:txBody>
        </p: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3">
            <a:alphaModFix amt="50000"/>
          </a:blip>
          <a:srcRect l="0" t="0" r="0" b="0"/>
          <a:stretch>
            <a:fillRect/>
          </a:stretch>
        </p:blipFill>
        <p:spPr>
          <a:xfrm flipH="false" flipV="false" rot="0">
            <a:off x="-2318726" y="-376453"/>
            <a:ext cx="9743013" cy="1709948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>
            <a:alphaModFix amt="25000"/>
          </a:blip>
          <a:srcRect l="0" t="0" r="0" b="0"/>
          <a:stretch>
            <a:fillRect/>
          </a:stretch>
        </p:blipFill>
        <p:spPr>
          <a:xfrm flipH="false" flipV="false" rot="-7199120">
            <a:off x="-2896988" y="-1002021"/>
            <a:ext cx="5793977" cy="5895448"/>
          </a:xfrm>
          <a:prstGeom prst="rect">
            <a:avLst/>
          </a:prstGeom>
        </p:spPr>
      </p:pic>
      <p:sp>
        <p:nvSpPr>
          <p:cNvPr name="Freeform 8" id="8"/>
          <p:cNvSpPr/>
          <p:nvPr/>
        </p:nvSpPr>
        <p:spPr>
          <a:xfrm flipH="false" flipV="false" rot="0">
            <a:off x="15977941" y="0"/>
            <a:ext cx="2310059" cy="2310059"/>
          </a:xfrm>
          <a:custGeom>
            <a:avLst/>
            <a:gdLst/>
            <a:ahLst/>
            <a:cxnLst/>
            <a:rect r="r" b="b" t="t" l="l"/>
            <a:pathLst>
              <a:path h="2310059" w="2310059">
                <a:moveTo>
                  <a:pt x="0" y="0"/>
                </a:moveTo>
                <a:lnTo>
                  <a:pt x="2310059" y="0"/>
                </a:lnTo>
                <a:lnTo>
                  <a:pt x="2310059" y="2310059"/>
                </a:lnTo>
                <a:lnTo>
                  <a:pt x="0" y="231005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921370" y="991777"/>
            <a:ext cx="337930" cy="337930"/>
          </a:xfrm>
          <a:custGeom>
            <a:avLst/>
            <a:gdLst/>
            <a:ahLst/>
            <a:cxnLst/>
            <a:rect r="r" b="b" t="t" l="l"/>
            <a:pathLst>
              <a:path h="337930" w="337930">
                <a:moveTo>
                  <a:pt x="0" y="0"/>
                </a:moveTo>
                <a:lnTo>
                  <a:pt x="337930" y="0"/>
                </a:lnTo>
                <a:lnTo>
                  <a:pt x="337930" y="337930"/>
                </a:lnTo>
                <a:lnTo>
                  <a:pt x="0" y="3379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alphaModFix amt="25000"/>
          </a:blip>
          <a:srcRect l="0" t="0" r="0" b="0"/>
          <a:stretch>
            <a:fillRect/>
          </a:stretch>
        </p:blipFill>
        <p:spPr>
          <a:xfrm flipH="false" flipV="false" rot="-2932469">
            <a:off x="-2458732" y="-2682360"/>
            <a:ext cx="14388035" cy="16061643"/>
          </a:xfrm>
          <a:prstGeom prst="rect">
            <a:avLst/>
          </a:prstGeom>
        </p:spPr>
      </p:pic>
      <p:sp>
        <p:nvSpPr>
          <p:cNvPr name="Freeform 4" id="4"/>
          <p:cNvSpPr/>
          <p:nvPr/>
        </p:nvSpPr>
        <p:spPr>
          <a:xfrm flipH="false" flipV="false" rot="0">
            <a:off x="9816383" y="2524783"/>
            <a:ext cx="6192277" cy="5647357"/>
          </a:xfrm>
          <a:custGeom>
            <a:avLst/>
            <a:gdLst/>
            <a:ahLst/>
            <a:cxnLst/>
            <a:rect r="r" b="b" t="t" l="l"/>
            <a:pathLst>
              <a:path h="5647357" w="6192277">
                <a:moveTo>
                  <a:pt x="0" y="0"/>
                </a:moveTo>
                <a:lnTo>
                  <a:pt x="6192277" y="0"/>
                </a:lnTo>
                <a:lnTo>
                  <a:pt x="6192277" y="5647357"/>
                </a:lnTo>
                <a:lnTo>
                  <a:pt x="0" y="564735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3814937"/>
            <a:ext cx="7413171" cy="3057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000"/>
              </a:lnSpc>
              <a:spcBef>
                <a:spcPct val="0"/>
              </a:spcBef>
            </a:pPr>
            <a:r>
              <a:rPr lang="en-US" sz="5000">
                <a:solidFill>
                  <a:srgbClr val="2B2B2B"/>
                </a:solidFill>
                <a:latin typeface="Open Sauce"/>
                <a:ea typeface="Open Sauce"/>
                <a:cs typeface="Open Sauce"/>
                <a:sym typeface="Open Sauce"/>
              </a:rPr>
              <a:t>The 1946 ENIAC computer used more than 17,000 vacuum tubes!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484392" y="8678233"/>
            <a:ext cx="15319216" cy="3632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0"/>
              </a:lnSpc>
              <a:spcBef>
                <a:spcPct val="0"/>
              </a:spcBef>
            </a:pPr>
            <a:r>
              <a:rPr lang="en-US" sz="2200">
                <a:solidFill>
                  <a:srgbClr val="2B2B2B"/>
                </a:solidFill>
                <a:latin typeface="Open Sauce"/>
                <a:ea typeface="Open Sauce"/>
                <a:cs typeface="Open Sauce"/>
                <a:sym typeface="Open Sauce"/>
              </a:rPr>
              <a:t>Note: Relays were initially used in computers, but were replaced by vacuum tubes because relays were very slow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25000"/>
          </a:blip>
          <a:srcRect l="0" t="0" r="0" b="0"/>
          <a:stretch>
            <a:fillRect/>
          </a:stretch>
        </p:blipFill>
        <p:spPr>
          <a:xfrm flipH="false" flipV="false" rot="3203220">
            <a:off x="10055853" y="-265970"/>
            <a:ext cx="11814494" cy="12461864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alphaModFix amt="25000"/>
          </a:blip>
          <a:srcRect l="0" t="0" r="0" b="0"/>
          <a:stretch>
            <a:fillRect/>
          </a:stretch>
        </p:blipFill>
        <p:spPr>
          <a:xfrm flipH="false" flipV="false" rot="-5741405">
            <a:off x="8316155" y="8504485"/>
            <a:ext cx="4865516" cy="6168780"/>
          </a:xfrm>
          <a:prstGeom prst="rect">
            <a:avLst/>
          </a:prstGeom>
        </p:spPr>
      </p:pic>
      <p:sp>
        <p:nvSpPr>
          <p:cNvPr name="Freeform 4" id="4"/>
          <p:cNvSpPr/>
          <p:nvPr/>
        </p:nvSpPr>
        <p:spPr>
          <a:xfrm flipH="false" flipV="false" rot="0">
            <a:off x="9691173" y="2234153"/>
            <a:ext cx="7860727" cy="5818694"/>
          </a:xfrm>
          <a:custGeom>
            <a:avLst/>
            <a:gdLst/>
            <a:ahLst/>
            <a:cxnLst/>
            <a:rect r="r" b="b" t="t" l="l"/>
            <a:pathLst>
              <a:path h="5818694" w="7860727">
                <a:moveTo>
                  <a:pt x="0" y="0"/>
                </a:moveTo>
                <a:lnTo>
                  <a:pt x="7860727" y="0"/>
                </a:lnTo>
                <a:lnTo>
                  <a:pt x="7860727" y="5818694"/>
                </a:lnTo>
                <a:lnTo>
                  <a:pt x="0" y="581869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028700" y="4202894"/>
            <a:ext cx="7729865" cy="1881211"/>
            <a:chOff x="0" y="0"/>
            <a:chExt cx="10306486" cy="2508281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0"/>
              <a:ext cx="10306486" cy="14097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8399"/>
                </a:lnSpc>
                <a:spcBef>
                  <a:spcPct val="0"/>
                </a:spcBef>
              </a:pPr>
              <a:r>
                <a:rPr lang="en-US" sz="6999">
                  <a:solidFill>
                    <a:srgbClr val="2B2B2B"/>
                  </a:solidFill>
                  <a:latin typeface="Open Sauce"/>
                  <a:ea typeface="Open Sauce"/>
                  <a:cs typeface="Open Sauce"/>
                  <a:sym typeface="Open Sauce"/>
                </a:rPr>
                <a:t>The BJT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1948635"/>
              <a:ext cx="10306486" cy="55964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640"/>
                </a:lnSpc>
              </a:pPr>
              <a:r>
                <a:rPr lang="en-US" sz="2600">
                  <a:solidFill>
                    <a:srgbClr val="2B2B2B"/>
                  </a:solidFill>
                  <a:latin typeface="Open Sauce"/>
                  <a:ea typeface="Open Sauce"/>
                  <a:cs typeface="Open Sauce"/>
                  <a:sym typeface="Open Sauce"/>
                </a:rPr>
                <a:t>Welcome to the transistor era</a:t>
              </a:r>
            </a:p>
          </p:txBody>
        </p:sp>
      </p:grp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50000"/>
          </a:blip>
          <a:srcRect l="0" t="0" r="0" b="0"/>
          <a:stretch>
            <a:fillRect/>
          </a:stretch>
        </p:blipFill>
        <p:spPr>
          <a:xfrm flipH="false" flipV="false" rot="0">
            <a:off x="7889712" y="-423652"/>
            <a:ext cx="11467938" cy="2012681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alphaModFix amt="25000"/>
          </a:blip>
          <a:srcRect l="0" t="0" r="0" b="0"/>
          <a:stretch>
            <a:fillRect/>
          </a:stretch>
        </p:blipFill>
        <p:spPr>
          <a:xfrm flipH="true" flipV="false" rot="0">
            <a:off x="-1378933" y="8342980"/>
            <a:ext cx="10522933" cy="2420275"/>
          </a:xfrm>
          <a:prstGeom prst="rect">
            <a:avLst/>
          </a:prstGeom>
        </p:spPr>
      </p:pic>
      <p:sp>
        <p:nvSpPr>
          <p:cNvPr name="Freeform 4" id="4"/>
          <p:cNvSpPr/>
          <p:nvPr/>
        </p:nvSpPr>
        <p:spPr>
          <a:xfrm flipH="false" flipV="false" rot="0">
            <a:off x="4676850" y="3755113"/>
            <a:ext cx="8934300" cy="4587867"/>
          </a:xfrm>
          <a:custGeom>
            <a:avLst/>
            <a:gdLst/>
            <a:ahLst/>
            <a:cxnLst/>
            <a:rect r="r" b="b" t="t" l="l"/>
            <a:pathLst>
              <a:path h="4587867" w="8934300">
                <a:moveTo>
                  <a:pt x="0" y="0"/>
                </a:moveTo>
                <a:lnTo>
                  <a:pt x="8934300" y="0"/>
                </a:lnTo>
                <a:lnTo>
                  <a:pt x="8934300" y="4587867"/>
                </a:lnTo>
                <a:lnTo>
                  <a:pt x="0" y="458786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854" t="-4941" r="-2574" b="-11118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110073" y="2050729"/>
            <a:ext cx="10067853" cy="596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Here’s how the BJT acts as a simple switch.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25000"/>
          </a:blip>
          <a:srcRect l="0" t="0" r="0" b="0"/>
          <a:stretch>
            <a:fillRect/>
          </a:stretch>
        </p:blipFill>
        <p:spPr>
          <a:xfrm flipH="false" flipV="false" rot="0">
            <a:off x="-2511451" y="1028700"/>
            <a:ext cx="19770751" cy="18262535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3413547" y="820630"/>
            <a:ext cx="11460906" cy="1957877"/>
            <a:chOff x="0" y="0"/>
            <a:chExt cx="15281208" cy="2610502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1987779"/>
              <a:ext cx="15281208" cy="6227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20"/>
                </a:lnSpc>
                <a:spcBef>
                  <a:spcPct val="0"/>
                </a:spcBef>
              </a:pPr>
              <a:r>
                <a:rPr lang="en-US" sz="2800">
                  <a:solidFill>
                    <a:srgbClr val="2B2B2B"/>
                  </a:solidFill>
                  <a:latin typeface="Open Sauce"/>
                  <a:ea typeface="Open Sauce"/>
                  <a:cs typeface="Open Sauce"/>
                  <a:sym typeface="Open Sauce"/>
                </a:rPr>
                <a:t>Let me make it easier for you.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0"/>
              <a:ext cx="15281208" cy="14097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8399"/>
                </a:lnSpc>
                <a:spcBef>
                  <a:spcPct val="0"/>
                </a:spcBef>
              </a:pPr>
              <a:r>
                <a:rPr lang="en-US" sz="6999">
                  <a:solidFill>
                    <a:srgbClr val="2B2B2B"/>
                  </a:solidFill>
                  <a:latin typeface="Open Sauce"/>
                  <a:ea typeface="Open Sauce"/>
                  <a:cs typeface="Open Sauce"/>
                  <a:sym typeface="Open Sauce"/>
                </a:rPr>
                <a:t>Feel confused?</a:t>
              </a:r>
            </a:p>
          </p:txBody>
        </p: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3">
            <a:alphaModFix amt="25000"/>
          </a:blip>
          <a:srcRect l="0" t="0" r="0" b="0"/>
          <a:stretch>
            <a:fillRect/>
          </a:stretch>
        </p:blipFill>
        <p:spPr>
          <a:xfrm flipH="false" flipV="false" rot="-3982960">
            <a:off x="13745551" y="-3705176"/>
            <a:ext cx="5352514" cy="7410352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>
            <a:alphaModFix amt="25000"/>
          </a:blip>
          <a:srcRect l="0" t="0" r="0" b="0"/>
          <a:stretch>
            <a:fillRect/>
          </a:stretch>
        </p:blipFill>
        <p:spPr>
          <a:xfrm flipH="false" flipV="false" rot="-1644077">
            <a:off x="16162301" y="-1063836"/>
            <a:ext cx="5468057" cy="6108036"/>
          </a:xfrm>
          <a:prstGeom prst="rect">
            <a:avLst/>
          </a:prstGeom>
        </p:spPr>
      </p:pic>
      <p:pic>
        <p:nvPicPr>
          <p:cNvPr name="Picture 8" id="8">
            <a:hlinkClick action="ppaction://media"/>
          </p:cNvPr>
          <p:cNvPicPr>
            <a:picLocks noChangeAspect="true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5"/>
          <a:srcRect l="0" t="13429" r="0" b="6542"/>
          <a:stretch>
            <a:fillRect/>
          </a:stretch>
        </p:blipFill>
        <p:spPr>
          <a:xfrm flipH="false" flipV="false" rot="0">
            <a:off x="6691713" y="3007243"/>
            <a:ext cx="4904574" cy="697779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50000"/>
          </a:blip>
          <a:srcRect l="0" t="0" r="0" b="0"/>
          <a:stretch>
            <a:fillRect/>
          </a:stretch>
        </p:blipFill>
        <p:spPr>
          <a:xfrm flipH="false" flipV="false" rot="0">
            <a:off x="-2868523" y="2438918"/>
            <a:ext cx="10541077" cy="10522453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-3463659" y="-599139"/>
            <a:ext cx="5865675" cy="5231058"/>
          </a:xfrm>
          <a:prstGeom prst="rect">
            <a:avLst/>
          </a:prstGeom>
        </p:spPr>
      </p:pic>
      <p:sp>
        <p:nvSpPr>
          <p:cNvPr name="Freeform 4" id="4"/>
          <p:cNvSpPr/>
          <p:nvPr/>
        </p:nvSpPr>
        <p:spPr>
          <a:xfrm flipH="false" flipV="false" rot="0">
            <a:off x="1219321" y="2251060"/>
            <a:ext cx="8424582" cy="5784880"/>
          </a:xfrm>
          <a:custGeom>
            <a:avLst/>
            <a:gdLst/>
            <a:ahLst/>
            <a:cxnLst/>
            <a:rect r="r" b="b" t="t" l="l"/>
            <a:pathLst>
              <a:path h="5784880" w="8424582">
                <a:moveTo>
                  <a:pt x="0" y="0"/>
                </a:moveTo>
                <a:lnTo>
                  <a:pt x="8424582" y="0"/>
                </a:lnTo>
                <a:lnTo>
                  <a:pt x="8424582" y="5784880"/>
                </a:lnTo>
                <a:lnTo>
                  <a:pt x="0" y="57848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0812638" y="4160721"/>
            <a:ext cx="6219145" cy="1965558"/>
            <a:chOff x="0" y="0"/>
            <a:chExt cx="8292193" cy="2620744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2061098"/>
              <a:ext cx="8292193" cy="55964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640"/>
                </a:lnSpc>
              </a:pPr>
              <a:r>
                <a:rPr lang="en-US" sz="2600">
                  <a:solidFill>
                    <a:srgbClr val="2B2B2B"/>
                  </a:solidFill>
                  <a:latin typeface="Open Sauce"/>
                  <a:ea typeface="Open Sauce"/>
                  <a:cs typeface="Open Sauce"/>
                  <a:sym typeface="Open Sauce"/>
                </a:rPr>
                <a:t>The reign of Field Effect Transistors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0"/>
              <a:ext cx="8292193" cy="14097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8399"/>
                </a:lnSpc>
                <a:spcBef>
                  <a:spcPct val="0"/>
                </a:spcBef>
              </a:pPr>
              <a:r>
                <a:rPr lang="en-US" sz="6999">
                  <a:solidFill>
                    <a:srgbClr val="2B2B2B"/>
                  </a:solidFill>
                  <a:latin typeface="Open Sauce"/>
                  <a:ea typeface="Open Sauce"/>
                  <a:cs typeface="Open Sauce"/>
                  <a:sym typeface="Open Sauce"/>
                </a:rPr>
                <a:t>MOSFETs</a:t>
              </a: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3841889" y="8412268"/>
            <a:ext cx="3179445" cy="342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59"/>
              </a:lnSpc>
              <a:spcBef>
                <a:spcPct val="0"/>
              </a:spcBef>
            </a:pPr>
            <a:r>
              <a:rPr lang="en-US" sz="2299" i="true">
                <a:solidFill>
                  <a:srgbClr val="2B2B2B"/>
                </a:solidFill>
                <a:latin typeface="Open Sauce Italics"/>
                <a:ea typeface="Open Sauce Italics"/>
                <a:cs typeface="Open Sauce Italics"/>
                <a:sym typeface="Open Sauce Italics"/>
              </a:rPr>
              <a:t>NPN MOSFET Diagram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652109" y="2120077"/>
            <a:ext cx="12983782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399"/>
              </a:lnSpc>
              <a:spcBef>
                <a:spcPct val="0"/>
              </a:spcBef>
            </a:pPr>
            <a:r>
              <a:rPr lang="en-US" sz="6999">
                <a:solidFill>
                  <a:srgbClr val="2B2B2B"/>
                </a:solidFill>
                <a:latin typeface="Open Sauce"/>
                <a:ea typeface="Open Sauce"/>
                <a:cs typeface="Open Sauce"/>
                <a:sym typeface="Open Sauce"/>
              </a:rPr>
              <a:t>How is it different from a BJT</a:t>
            </a: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alphaModFix amt="25000"/>
          </a:blip>
          <a:srcRect l="0" t="0" r="0" b="0"/>
          <a:stretch>
            <a:fillRect/>
          </a:stretch>
        </p:blipFill>
        <p:spPr>
          <a:xfrm flipH="false" flipV="false" rot="0">
            <a:off x="-4810715" y="2950641"/>
            <a:ext cx="9621431" cy="9789932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>
            <a:alphaModFix amt="50000"/>
          </a:blip>
          <a:srcRect l="0" t="0" r="0" b="0"/>
          <a:stretch>
            <a:fillRect/>
          </a:stretch>
        </p:blipFill>
        <p:spPr>
          <a:xfrm flipH="false" flipV="false" rot="9720163">
            <a:off x="12600387" y="-3298660"/>
            <a:ext cx="8670039" cy="8654721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3082541" y="3952186"/>
            <a:ext cx="12122917" cy="33250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69"/>
              </a:lnSpc>
            </a:pPr>
            <a:r>
              <a:rPr lang="en-US" sz="2692">
                <a:solidFill>
                  <a:srgbClr val="2B2B2B"/>
                </a:solidFill>
                <a:latin typeface="Open Sauce"/>
                <a:ea typeface="Open Sauce"/>
                <a:cs typeface="Open Sauce"/>
                <a:sym typeface="Open Sauce"/>
              </a:rPr>
              <a:t>The primary difference is that a MOSFET is a potential based device, whereas a BJT is a current based device.</a:t>
            </a:r>
          </a:p>
          <a:p>
            <a:pPr algn="ctr">
              <a:lnSpc>
                <a:spcPts val="3769"/>
              </a:lnSpc>
            </a:pPr>
            <a:r>
              <a:rPr lang="en-US" sz="2692">
                <a:solidFill>
                  <a:srgbClr val="2B2B2B"/>
                </a:solidFill>
                <a:latin typeface="Open Sauce"/>
                <a:ea typeface="Open Sauce"/>
                <a:cs typeface="Open Sauce"/>
                <a:sym typeface="Open Sauce"/>
              </a:rPr>
              <a:t>What that means is, while using them as a switch, MOSFETs require a potential at the gate, whereas BJTs require a current at the base to complete the circuit.</a:t>
            </a:r>
          </a:p>
          <a:p>
            <a:pPr algn="ctr">
              <a:lnSpc>
                <a:spcPts val="3769"/>
              </a:lnSpc>
              <a:spcBef>
                <a:spcPct val="0"/>
              </a:spcBef>
            </a:pPr>
            <a:r>
              <a:rPr lang="en-US" sz="2692">
                <a:solidFill>
                  <a:srgbClr val="2B2B2B"/>
                </a:solidFill>
                <a:latin typeface="Open Sauce"/>
                <a:ea typeface="Open Sauce"/>
                <a:cs typeface="Open Sauce"/>
                <a:sym typeface="Open Sauce"/>
              </a:rPr>
              <a:t>MOSFET Technology is usually more superior than BJTs, and are used extensively in digital electronics.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50000"/>
          </a:blip>
          <a:srcRect l="0" t="0" r="0" b="0"/>
          <a:stretch>
            <a:fillRect/>
          </a:stretch>
        </p:blipFill>
        <p:spPr>
          <a:xfrm flipH="false" flipV="false" rot="0">
            <a:off x="7889712" y="-423652"/>
            <a:ext cx="11467938" cy="2012681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alphaModFix amt="25000"/>
          </a:blip>
          <a:srcRect l="0" t="0" r="0" b="0"/>
          <a:stretch>
            <a:fillRect/>
          </a:stretch>
        </p:blipFill>
        <p:spPr>
          <a:xfrm flipH="true" flipV="false" rot="0">
            <a:off x="-1378933" y="8342980"/>
            <a:ext cx="10522933" cy="2420275"/>
          </a:xfrm>
          <a:prstGeom prst="rect">
            <a:avLst/>
          </a:prstGeom>
        </p:spPr>
      </p:pic>
      <p:sp>
        <p:nvSpPr>
          <p:cNvPr name="Freeform 4" id="4"/>
          <p:cNvSpPr/>
          <p:nvPr/>
        </p:nvSpPr>
        <p:spPr>
          <a:xfrm flipH="false" flipV="false" rot="0">
            <a:off x="5341878" y="2968803"/>
            <a:ext cx="7377534" cy="6095687"/>
          </a:xfrm>
          <a:custGeom>
            <a:avLst/>
            <a:gdLst/>
            <a:ahLst/>
            <a:cxnLst/>
            <a:rect r="r" b="b" t="t" l="l"/>
            <a:pathLst>
              <a:path h="6095687" w="7377534">
                <a:moveTo>
                  <a:pt x="0" y="0"/>
                </a:moveTo>
                <a:lnTo>
                  <a:pt x="7377533" y="0"/>
                </a:lnTo>
                <a:lnTo>
                  <a:pt x="7377533" y="6095687"/>
                </a:lnTo>
                <a:lnTo>
                  <a:pt x="0" y="609568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110073" y="1172225"/>
            <a:ext cx="9841143" cy="1216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Here’s an intuitive explanation of how transistors work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921370" y="991777"/>
            <a:ext cx="337930" cy="337930"/>
          </a:xfrm>
          <a:custGeom>
            <a:avLst/>
            <a:gdLst/>
            <a:ahLst/>
            <a:cxnLst/>
            <a:rect r="r" b="b" t="t" l="l"/>
            <a:pathLst>
              <a:path h="337930" w="337930">
                <a:moveTo>
                  <a:pt x="0" y="0"/>
                </a:moveTo>
                <a:lnTo>
                  <a:pt x="337930" y="0"/>
                </a:lnTo>
                <a:lnTo>
                  <a:pt x="337930" y="337930"/>
                </a:lnTo>
                <a:lnTo>
                  <a:pt x="0" y="3379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alphaModFix amt="25000"/>
          </a:blip>
          <a:srcRect l="0" t="0" r="0" b="0"/>
          <a:stretch>
            <a:fillRect/>
          </a:stretch>
        </p:blipFill>
        <p:spPr>
          <a:xfrm flipH="false" flipV="false" rot="-2932469">
            <a:off x="-2458732" y="-2682360"/>
            <a:ext cx="14388035" cy="16061643"/>
          </a:xfrm>
          <a:prstGeom prst="rect">
            <a:avLst/>
          </a:prstGeom>
        </p:spPr>
      </p:pic>
      <p:pic>
        <p:nvPicPr>
          <p:cNvPr name="Picture 4" id="4">
            <a:hlinkClick action="ppaction://media"/>
          </p:cNvPr>
          <p:cNvPicPr>
            <a:picLocks noChangeAspect="true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5"/>
          <a:srcRect l="0" t="0" r="0" b="11707"/>
          <a:stretch>
            <a:fillRect/>
          </a:stretch>
        </p:blipFill>
        <p:spPr>
          <a:xfrm flipH="false" flipV="false" rot="0">
            <a:off x="10887100" y="1715422"/>
            <a:ext cx="4629150" cy="7266079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028700" y="4957937"/>
            <a:ext cx="7413171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000"/>
              </a:lnSpc>
              <a:spcBef>
                <a:spcPct val="0"/>
              </a:spcBef>
            </a:pPr>
            <a:r>
              <a:rPr lang="en-US" sz="5000">
                <a:solidFill>
                  <a:srgbClr val="2B2B2B"/>
                </a:solidFill>
                <a:latin typeface="Open Sauce"/>
                <a:ea typeface="Open Sauce"/>
                <a:cs typeface="Open Sauce"/>
                <a:sym typeface="Open Sauce"/>
              </a:rPr>
              <a:t>For more insight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25000"/>
          </a:blip>
          <a:srcRect l="0" t="0" r="0" b="0"/>
          <a:stretch>
            <a:fillRect/>
          </a:stretch>
        </p:blipFill>
        <p:spPr>
          <a:xfrm flipH="false" flipV="false" rot="0">
            <a:off x="-1662681" y="-6438340"/>
            <a:ext cx="13761077" cy="1415359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4911263" y="3990578"/>
            <a:ext cx="8465475" cy="2305844"/>
            <a:chOff x="0" y="0"/>
            <a:chExt cx="11287299" cy="3074459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0"/>
              <a:ext cx="11287299" cy="14097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8399"/>
                </a:lnSpc>
                <a:spcBef>
                  <a:spcPct val="0"/>
                </a:spcBef>
              </a:pPr>
              <a:r>
                <a:rPr lang="en-US" sz="6999" u="none">
                  <a:solidFill>
                    <a:srgbClr val="2B2B2B"/>
                  </a:solidFill>
                  <a:latin typeface="Open Sauce"/>
                  <a:ea typeface="Open Sauce"/>
                  <a:cs typeface="Open Sauce"/>
                  <a:sym typeface="Open Sauce"/>
                </a:rPr>
                <a:t>Thank you!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1905212"/>
              <a:ext cx="11287299" cy="116924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640"/>
                </a:lnSpc>
              </a:pPr>
              <a:r>
                <a:rPr lang="en-US" sz="2600">
                  <a:solidFill>
                    <a:srgbClr val="2B2B2B"/>
                  </a:solidFill>
                  <a:latin typeface="Open Sauce"/>
                  <a:ea typeface="Open Sauce"/>
                  <a:cs typeface="Open Sauce"/>
                  <a:sym typeface="Open Sauce"/>
                </a:rPr>
                <a:t>For more information/doubts, feel free to ask the conveners!</a:t>
              </a:r>
            </a:p>
          </p:txBody>
        </p: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3">
            <a:alphaModFix amt="25000"/>
          </a:blip>
          <a:srcRect l="0" t="0" r="0" b="0"/>
          <a:stretch>
            <a:fillRect/>
          </a:stretch>
        </p:blipFill>
        <p:spPr>
          <a:xfrm flipH="false" flipV="false" rot="0">
            <a:off x="11511932" y="6947324"/>
            <a:ext cx="8674222" cy="7652259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>
            <a:alphaModFix amt="25000"/>
          </a:blip>
          <a:srcRect l="0" t="0" r="0" b="0"/>
          <a:stretch>
            <a:fillRect/>
          </a:stretch>
        </p:blipFill>
        <p:spPr>
          <a:xfrm flipH="false" flipV="false" rot="0">
            <a:off x="15141061" y="2810706"/>
            <a:ext cx="6293877" cy="5612932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5">
            <a:alphaModFix amt="25000"/>
          </a:blip>
          <a:srcRect l="0" t="0" r="0" b="0"/>
          <a:stretch>
            <a:fillRect/>
          </a:stretch>
        </p:blipFill>
        <p:spPr>
          <a:xfrm flipH="false" flipV="false" rot="-3435299">
            <a:off x="-3167656" y="638455"/>
            <a:ext cx="6335313" cy="707679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E4E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4479925"/>
            <a:ext cx="7142566" cy="1193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799"/>
              </a:lnSpc>
              <a:spcBef>
                <a:spcPct val="0"/>
              </a:spcBef>
            </a:pPr>
            <a:r>
              <a:rPr lang="en-US" sz="6999" u="none">
                <a:solidFill>
                  <a:srgbClr val="2B2B2B"/>
                </a:solidFill>
                <a:latin typeface="Open Sauce"/>
                <a:ea typeface="Open Sauce"/>
                <a:cs typeface="Open Sauce"/>
                <a:sym typeface="Open Sauce"/>
              </a:rPr>
              <a:t>Topics Covered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9809000" y="2776259"/>
            <a:ext cx="6907145" cy="868440"/>
            <a:chOff x="0" y="0"/>
            <a:chExt cx="9209527" cy="115792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124235" cy="1157920"/>
            </a:xfrm>
            <a:custGeom>
              <a:avLst/>
              <a:gdLst/>
              <a:ahLst/>
              <a:cxnLst/>
              <a:rect r="r" b="b" t="t" l="l"/>
              <a:pathLst>
                <a:path h="1157920" w="1124235">
                  <a:moveTo>
                    <a:pt x="0" y="0"/>
                  </a:moveTo>
                  <a:lnTo>
                    <a:pt x="1124235" y="0"/>
                  </a:lnTo>
                  <a:lnTo>
                    <a:pt x="1124235" y="1157920"/>
                  </a:lnTo>
                  <a:lnTo>
                    <a:pt x="0" y="11579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5" id="5"/>
            <p:cNvSpPr txBox="true"/>
            <p:nvPr/>
          </p:nvSpPr>
          <p:spPr>
            <a:xfrm rot="0">
              <a:off x="1634311" y="223359"/>
              <a:ext cx="7575216" cy="6540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199"/>
                </a:lnSpc>
              </a:pPr>
              <a:r>
                <a:rPr lang="en-US" sz="2999">
                  <a:solidFill>
                    <a:srgbClr val="2B2B2B"/>
                  </a:solidFill>
                  <a:latin typeface="Open Sauce"/>
                  <a:ea typeface="Open Sauce"/>
                  <a:cs typeface="Open Sauce"/>
                  <a:sym typeface="Open Sauce"/>
                </a:rPr>
                <a:t>Electromagnetic Relays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351305" y="408992"/>
              <a:ext cx="421625" cy="3113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960"/>
                </a:lnSpc>
              </a:pPr>
              <a:r>
                <a:rPr lang="en-US" b="true" sz="1400">
                  <a:solidFill>
                    <a:srgbClr val="2B2B2B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1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9809000" y="4064940"/>
            <a:ext cx="6907145" cy="868440"/>
            <a:chOff x="0" y="0"/>
            <a:chExt cx="9209527" cy="1157920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1634311" y="223359"/>
              <a:ext cx="7575216" cy="6540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199"/>
                </a:lnSpc>
              </a:pPr>
              <a:r>
                <a:rPr lang="en-US" sz="2999">
                  <a:solidFill>
                    <a:srgbClr val="2B2B2B"/>
                  </a:solidFill>
                  <a:latin typeface="Open Sauce"/>
                  <a:ea typeface="Open Sauce"/>
                  <a:cs typeface="Open Sauce"/>
                  <a:sym typeface="Open Sauce"/>
                  <a:hlinkClick r:id="rId4" action="ppaction://hlinksldjump"/>
                </a:rPr>
                <a:t>V</a:t>
              </a:r>
              <a:r>
                <a:rPr lang="en-US" sz="2999">
                  <a:solidFill>
                    <a:srgbClr val="2B2B2B"/>
                  </a:solidFill>
                  <a:latin typeface="Open Sauce"/>
                  <a:ea typeface="Open Sauce"/>
                  <a:cs typeface="Open Sauce"/>
                  <a:sym typeface="Open Sauce"/>
                </a:rPr>
                <a:t>acuum Tubes</a:t>
              </a:r>
            </a:p>
          </p:txBody>
        </p:sp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124235" cy="1157920"/>
            </a:xfrm>
            <a:custGeom>
              <a:avLst/>
              <a:gdLst/>
              <a:ahLst/>
              <a:cxnLst/>
              <a:rect r="r" b="b" t="t" l="l"/>
              <a:pathLst>
                <a:path h="1157920" w="1124235">
                  <a:moveTo>
                    <a:pt x="0" y="0"/>
                  </a:moveTo>
                  <a:lnTo>
                    <a:pt x="1124235" y="0"/>
                  </a:lnTo>
                  <a:lnTo>
                    <a:pt x="1124235" y="1157920"/>
                  </a:lnTo>
                  <a:lnTo>
                    <a:pt x="0" y="11579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0" id="10"/>
            <p:cNvSpPr txBox="true"/>
            <p:nvPr/>
          </p:nvSpPr>
          <p:spPr>
            <a:xfrm rot="0">
              <a:off x="351305" y="408992"/>
              <a:ext cx="421625" cy="3113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960"/>
                </a:lnSpc>
              </a:pPr>
              <a:r>
                <a:rPr lang="en-US" b="true" sz="1400">
                  <a:solidFill>
                    <a:srgbClr val="2B2B2B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2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809000" y="5353620"/>
            <a:ext cx="6907145" cy="868440"/>
            <a:chOff x="0" y="0"/>
            <a:chExt cx="9209527" cy="1157920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1634311" y="223359"/>
              <a:ext cx="7575216" cy="6540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199"/>
                </a:lnSpc>
              </a:pPr>
              <a:r>
                <a:rPr lang="en-US" sz="2999" u="none">
                  <a:solidFill>
                    <a:srgbClr val="2B2B2B"/>
                  </a:solidFill>
                  <a:latin typeface="Open Sauce"/>
                  <a:ea typeface="Open Sauce"/>
                  <a:cs typeface="Open Sauce"/>
                  <a:sym typeface="Open Sauce"/>
                </a:rPr>
                <a:t>B</a:t>
              </a:r>
              <a:r>
                <a:rPr lang="en-US" sz="2999">
                  <a:solidFill>
                    <a:srgbClr val="2B2B2B"/>
                  </a:solidFill>
                  <a:latin typeface="Open Sauce"/>
                  <a:ea typeface="Open Sauce"/>
                  <a:cs typeface="Open Sauce"/>
                  <a:sym typeface="Open Sauce"/>
                </a:rPr>
                <a:t>ipolar Junction Transistors</a:t>
              </a:r>
            </a:p>
          </p:txBody>
        </p:sp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124235" cy="1157920"/>
            </a:xfrm>
            <a:custGeom>
              <a:avLst/>
              <a:gdLst/>
              <a:ahLst/>
              <a:cxnLst/>
              <a:rect r="r" b="b" t="t" l="l"/>
              <a:pathLst>
                <a:path h="1157920" w="1124235">
                  <a:moveTo>
                    <a:pt x="0" y="0"/>
                  </a:moveTo>
                  <a:lnTo>
                    <a:pt x="1124235" y="0"/>
                  </a:lnTo>
                  <a:lnTo>
                    <a:pt x="1124235" y="1157920"/>
                  </a:lnTo>
                  <a:lnTo>
                    <a:pt x="0" y="11579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4" id="14"/>
            <p:cNvSpPr txBox="true"/>
            <p:nvPr/>
          </p:nvSpPr>
          <p:spPr>
            <a:xfrm rot="0">
              <a:off x="351305" y="408992"/>
              <a:ext cx="421625" cy="3113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960"/>
                </a:lnSpc>
              </a:pPr>
              <a:r>
                <a:rPr lang="en-US" b="true" sz="1400">
                  <a:solidFill>
                    <a:srgbClr val="2B2B2B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3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9809000" y="6642301"/>
            <a:ext cx="6907145" cy="868440"/>
            <a:chOff x="0" y="0"/>
            <a:chExt cx="9209527" cy="1157920"/>
          </a:xfrm>
        </p:grpSpPr>
        <p:sp>
          <p:nvSpPr>
            <p:cNvPr name="TextBox 16" id="16"/>
            <p:cNvSpPr txBox="true"/>
            <p:nvPr/>
          </p:nvSpPr>
          <p:spPr>
            <a:xfrm rot="0">
              <a:off x="1634311" y="223359"/>
              <a:ext cx="7575216" cy="6540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199"/>
                </a:lnSpc>
              </a:pPr>
              <a:r>
                <a:rPr lang="en-US" sz="2999" u="none">
                  <a:solidFill>
                    <a:srgbClr val="2B2B2B"/>
                  </a:solidFill>
                  <a:latin typeface="Open Sauce"/>
                  <a:ea typeface="Open Sauce"/>
                  <a:cs typeface="Open Sauce"/>
                  <a:sym typeface="Open Sauce"/>
                </a:rPr>
                <a:t>MOSFETs</a:t>
              </a:r>
            </a:p>
          </p:txBody>
        </p:sp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124235" cy="1157920"/>
            </a:xfrm>
            <a:custGeom>
              <a:avLst/>
              <a:gdLst/>
              <a:ahLst/>
              <a:cxnLst/>
              <a:rect r="r" b="b" t="t" l="l"/>
              <a:pathLst>
                <a:path h="1157920" w="1124235">
                  <a:moveTo>
                    <a:pt x="0" y="0"/>
                  </a:moveTo>
                  <a:lnTo>
                    <a:pt x="1124235" y="0"/>
                  </a:lnTo>
                  <a:lnTo>
                    <a:pt x="1124235" y="1157920"/>
                  </a:lnTo>
                  <a:lnTo>
                    <a:pt x="0" y="11579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8" id="18"/>
            <p:cNvSpPr txBox="true"/>
            <p:nvPr/>
          </p:nvSpPr>
          <p:spPr>
            <a:xfrm rot="0">
              <a:off x="351305" y="408992"/>
              <a:ext cx="421625" cy="3113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960"/>
                </a:lnSpc>
              </a:pPr>
              <a:r>
                <a:rPr lang="en-US" b="true" sz="1400">
                  <a:solidFill>
                    <a:srgbClr val="2B2B2B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4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25000"/>
          </a:blip>
          <a:srcRect l="0" t="0" r="0" b="0"/>
          <a:stretch>
            <a:fillRect/>
          </a:stretch>
        </p:blipFill>
        <p:spPr>
          <a:xfrm flipH="false" flipV="false" rot="3203220">
            <a:off x="10055853" y="-265970"/>
            <a:ext cx="11814494" cy="12461864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alphaModFix amt="25000"/>
          </a:blip>
          <a:srcRect l="0" t="0" r="0" b="0"/>
          <a:stretch>
            <a:fillRect/>
          </a:stretch>
        </p:blipFill>
        <p:spPr>
          <a:xfrm flipH="false" flipV="false" rot="-5741405">
            <a:off x="8316155" y="8504485"/>
            <a:ext cx="4865516" cy="6168780"/>
          </a:xfrm>
          <a:prstGeom prst="rect">
            <a:avLst/>
          </a:prstGeom>
        </p:spPr>
      </p:pic>
      <p:sp>
        <p:nvSpPr>
          <p:cNvPr name="Freeform 4" id="4"/>
          <p:cNvSpPr/>
          <p:nvPr/>
        </p:nvSpPr>
        <p:spPr>
          <a:xfrm flipH="false" flipV="false" rot="0">
            <a:off x="9482534" y="3199308"/>
            <a:ext cx="7776766" cy="3888383"/>
          </a:xfrm>
          <a:custGeom>
            <a:avLst/>
            <a:gdLst/>
            <a:ahLst/>
            <a:cxnLst/>
            <a:rect r="r" b="b" t="t" l="l"/>
            <a:pathLst>
              <a:path h="3888383" w="7776766">
                <a:moveTo>
                  <a:pt x="0" y="0"/>
                </a:moveTo>
                <a:lnTo>
                  <a:pt x="7776766" y="0"/>
                </a:lnTo>
                <a:lnTo>
                  <a:pt x="7776766" y="3888384"/>
                </a:lnTo>
                <a:lnTo>
                  <a:pt x="0" y="388838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028700" y="2988457"/>
            <a:ext cx="7729865" cy="4310086"/>
            <a:chOff x="0" y="0"/>
            <a:chExt cx="10306486" cy="5746781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0"/>
              <a:ext cx="10306486" cy="28194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8399"/>
                </a:lnSpc>
                <a:spcBef>
                  <a:spcPct val="0"/>
                </a:spcBef>
              </a:pPr>
              <a:r>
                <a:rPr lang="en-US" sz="6999">
                  <a:solidFill>
                    <a:srgbClr val="2B2B2B"/>
                  </a:solidFill>
                  <a:latin typeface="Open Sauce"/>
                  <a:ea typeface="Open Sauce"/>
                  <a:cs typeface="Open Sauce"/>
                  <a:sym typeface="Open Sauce"/>
                </a:rPr>
                <a:t>Electromagnetic</a:t>
              </a:r>
            </a:p>
            <a:p>
              <a:pPr algn="l" marL="0" indent="0" lvl="0">
                <a:lnSpc>
                  <a:spcPts val="8399"/>
                </a:lnSpc>
                <a:spcBef>
                  <a:spcPct val="0"/>
                </a:spcBef>
              </a:pPr>
              <a:r>
                <a:rPr lang="en-US" sz="6999" u="none">
                  <a:solidFill>
                    <a:srgbClr val="2B2B2B"/>
                  </a:solidFill>
                  <a:latin typeface="Open Sauce"/>
                  <a:ea typeface="Open Sauce"/>
                  <a:cs typeface="Open Sauce"/>
                  <a:sym typeface="Open Sauce"/>
                </a:rPr>
                <a:t>Relays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3358335"/>
              <a:ext cx="10306486" cy="238844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640"/>
                </a:lnSpc>
              </a:pPr>
              <a:r>
                <a:rPr lang="en-US" sz="2600">
                  <a:solidFill>
                    <a:srgbClr val="2B2B2B"/>
                  </a:solidFill>
                  <a:latin typeface="Open Sauce"/>
                  <a:ea typeface="Open Sauce"/>
                  <a:cs typeface="Open Sauce"/>
                  <a:sym typeface="Open Sauce"/>
                </a:rPr>
                <a:t>Put current through an electromagnet.</a:t>
              </a:r>
            </a:p>
            <a:p>
              <a:pPr algn="l">
                <a:lnSpc>
                  <a:spcPts val="3640"/>
                </a:lnSpc>
              </a:pPr>
              <a:r>
                <a:rPr lang="en-US" sz="2600">
                  <a:solidFill>
                    <a:srgbClr val="2B2B2B"/>
                  </a:solidFill>
                  <a:latin typeface="Open Sauce"/>
                  <a:ea typeface="Open Sauce"/>
                  <a:cs typeface="Open Sauce"/>
                  <a:sym typeface="Open Sauce"/>
                </a:rPr>
                <a:t>Electromagnet pulls a metal armature (kinda like a lever)</a:t>
              </a:r>
            </a:p>
            <a:p>
              <a:pPr algn="l" marL="0" indent="0" lvl="0">
                <a:lnSpc>
                  <a:spcPts val="3640"/>
                </a:lnSpc>
              </a:pPr>
              <a:r>
                <a:rPr lang="en-US" sz="2600">
                  <a:solidFill>
                    <a:srgbClr val="2B2B2B"/>
                  </a:solidFill>
                  <a:latin typeface="Open Sauce"/>
                  <a:ea typeface="Open Sauce"/>
                  <a:cs typeface="Open Sauce"/>
                  <a:sym typeface="Open Sauce"/>
                </a:rPr>
                <a:t>The metal armature completes the circuit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25000"/>
          </a:blip>
          <a:srcRect l="0" t="0" r="0" b="0"/>
          <a:stretch>
            <a:fillRect/>
          </a:stretch>
        </p:blipFill>
        <p:spPr>
          <a:xfrm flipH="false" flipV="false" rot="-1425796">
            <a:off x="-4836105" y="-3855776"/>
            <a:ext cx="17005599" cy="18983681"/>
          </a:xfrm>
          <a:prstGeom prst="rect">
            <a:avLst/>
          </a:prstGeom>
        </p:spPr>
      </p:pic>
      <p:pic>
        <p:nvPicPr>
          <p:cNvPr name="Picture 3" id="3">
            <a:hlinkClick action="ppaction://media"/>
          </p:cNvPr>
          <p:cNvPicPr>
            <a:picLocks noChangeAspect="true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3"/>
          <a:srcRect l="0" t="0" r="0" b="5598"/>
          <a:stretch>
            <a:fillRect/>
          </a:stretch>
        </p:blipFill>
        <p:spPr>
          <a:xfrm flipH="false" flipV="false" rot="0">
            <a:off x="4468091" y="1259084"/>
            <a:ext cx="9351818" cy="776883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444901" y="1893366"/>
            <a:ext cx="9398198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399"/>
              </a:lnSpc>
              <a:spcBef>
                <a:spcPct val="0"/>
              </a:spcBef>
            </a:pPr>
            <a:r>
              <a:rPr lang="en-US" sz="6999">
                <a:solidFill>
                  <a:srgbClr val="2B2B2B"/>
                </a:solidFill>
                <a:latin typeface="Open Sauce"/>
                <a:ea typeface="Open Sauce"/>
                <a:cs typeface="Open Sauce"/>
                <a:sym typeface="Open Sauce"/>
              </a:rPr>
              <a:t>Pretty simple right?</a:t>
            </a: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alphaModFix amt="25000"/>
          </a:blip>
          <a:srcRect l="0" t="0" r="0" b="0"/>
          <a:stretch>
            <a:fillRect/>
          </a:stretch>
        </p:blipFill>
        <p:spPr>
          <a:xfrm flipH="false" flipV="false" rot="0">
            <a:off x="-4810715" y="2950641"/>
            <a:ext cx="9621431" cy="9789932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>
            <a:alphaModFix amt="50000"/>
          </a:blip>
          <a:srcRect l="0" t="0" r="0" b="0"/>
          <a:stretch>
            <a:fillRect/>
          </a:stretch>
        </p:blipFill>
        <p:spPr>
          <a:xfrm flipH="false" flipV="false" rot="9720163">
            <a:off x="12600387" y="-3298660"/>
            <a:ext cx="8670039" cy="8654721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3082541" y="3158698"/>
            <a:ext cx="12122917" cy="4280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69"/>
              </a:lnSpc>
            </a:pPr>
            <a:r>
              <a:rPr lang="en-US" sz="2692">
                <a:solidFill>
                  <a:srgbClr val="2B2B2B"/>
                </a:solidFill>
                <a:latin typeface="Open Sauce"/>
                <a:ea typeface="Open Sauce"/>
                <a:cs typeface="Open Sauce"/>
                <a:sym typeface="Open Sauce"/>
              </a:rPr>
              <a:t>Well, its very useful too. Now your only job is to turn on that electromagnet, which doesn’t take that much effort.</a:t>
            </a:r>
          </a:p>
          <a:p>
            <a:pPr algn="ctr">
              <a:lnSpc>
                <a:spcPts val="3769"/>
              </a:lnSpc>
            </a:pPr>
          </a:p>
          <a:p>
            <a:pPr algn="ctr">
              <a:lnSpc>
                <a:spcPts val="3769"/>
              </a:lnSpc>
            </a:pPr>
            <a:r>
              <a:rPr lang="en-US" sz="2692">
                <a:solidFill>
                  <a:srgbClr val="2B2B2B"/>
                </a:solidFill>
                <a:latin typeface="Open Sauce"/>
                <a:ea typeface="Open Sauce"/>
                <a:cs typeface="Open Sauce"/>
                <a:sym typeface="Open Sauce"/>
              </a:rPr>
              <a:t>The advantage? You can turn on and off high power circuits using a low power signal.</a:t>
            </a:r>
          </a:p>
          <a:p>
            <a:pPr algn="ctr">
              <a:lnSpc>
                <a:spcPts val="3769"/>
              </a:lnSpc>
            </a:pPr>
          </a:p>
          <a:p>
            <a:pPr algn="ctr">
              <a:lnSpc>
                <a:spcPts val="3769"/>
              </a:lnSpc>
            </a:pPr>
            <a:r>
              <a:rPr lang="en-US" sz="2692">
                <a:solidFill>
                  <a:srgbClr val="2B2B2B"/>
                </a:solidFill>
                <a:latin typeface="Open Sauce"/>
                <a:ea typeface="Open Sauce"/>
                <a:cs typeface="Open Sauce"/>
                <a:sym typeface="Open Sauce"/>
              </a:rPr>
              <a:t>This means you can (theoretically) use a microcontroller to switch off the power to your entire house, or even a power grid!</a:t>
            </a:r>
          </a:p>
          <a:p>
            <a:pPr algn="ctr">
              <a:lnSpc>
                <a:spcPts val="3769"/>
              </a:lnSpc>
              <a:spcBef>
                <a:spcPct val="0"/>
              </a:spcBef>
            </a:pPr>
            <a:r>
              <a:rPr lang="en-US" sz="2692">
                <a:solidFill>
                  <a:srgbClr val="2B2B2B"/>
                </a:solidFill>
                <a:latin typeface="Open Sauce"/>
                <a:ea typeface="Open Sauce"/>
                <a:cs typeface="Open Sauce"/>
                <a:sym typeface="Open Sauce"/>
              </a:rPr>
              <a:t>(If you manage to sneak in a relay in series with the power wires, that is)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25000"/>
          </a:blip>
          <a:srcRect l="0" t="0" r="0" b="0"/>
          <a:stretch>
            <a:fillRect/>
          </a:stretch>
        </p:blipFill>
        <p:spPr>
          <a:xfrm flipH="false" flipV="false" rot="0">
            <a:off x="-2511451" y="1028700"/>
            <a:ext cx="19770751" cy="18262535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1757890" y="1680442"/>
            <a:ext cx="11460906" cy="6926116"/>
            <a:chOff x="0" y="0"/>
            <a:chExt cx="15281208" cy="9234822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1987779"/>
              <a:ext cx="15281208" cy="72470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20"/>
                </a:lnSpc>
              </a:pPr>
              <a:r>
                <a:rPr lang="en-US" sz="2800">
                  <a:solidFill>
                    <a:srgbClr val="2B2B2B"/>
                  </a:solidFill>
                  <a:latin typeface="Open Sauce"/>
                  <a:ea typeface="Open Sauce"/>
                  <a:cs typeface="Open Sauce"/>
                  <a:sym typeface="Open Sauce"/>
                </a:rPr>
                <a:t>They are the oldest technology, obviously there is a catch.</a:t>
              </a:r>
            </a:p>
            <a:p>
              <a:pPr algn="l" marL="604524" indent="-302262" lvl="1">
                <a:lnSpc>
                  <a:spcPts val="3920"/>
                </a:lnSpc>
                <a:buFont typeface="Arial"/>
                <a:buChar char="•"/>
              </a:pPr>
              <a:r>
                <a:rPr lang="en-US" sz="2800">
                  <a:solidFill>
                    <a:srgbClr val="2B2B2B"/>
                  </a:solidFill>
                  <a:latin typeface="Open Sauce"/>
                  <a:ea typeface="Open Sauce"/>
                  <a:cs typeface="Open Sauce"/>
                  <a:sym typeface="Open Sauce"/>
                </a:rPr>
                <a:t>Slow(er) switching speeds. This is because of the mechanical components</a:t>
              </a:r>
            </a:p>
            <a:p>
              <a:pPr algn="l" marL="604524" indent="-302262" lvl="1">
                <a:lnSpc>
                  <a:spcPts val="3920"/>
                </a:lnSpc>
                <a:buFont typeface="Arial"/>
                <a:buChar char="•"/>
              </a:pPr>
              <a:r>
                <a:rPr lang="en-US" sz="2800">
                  <a:solidFill>
                    <a:srgbClr val="2B2B2B"/>
                  </a:solidFill>
                  <a:latin typeface="Open Sauce"/>
                  <a:ea typeface="Open Sauce"/>
                  <a:cs typeface="Open Sauce"/>
                  <a:sym typeface="Open Sauce"/>
                </a:rPr>
                <a:t>Wear and tear of the mechanical components</a:t>
              </a:r>
            </a:p>
            <a:p>
              <a:pPr algn="l" marL="604524" indent="-302262" lvl="1">
                <a:lnSpc>
                  <a:spcPts val="3920"/>
                </a:lnSpc>
                <a:buFont typeface="Arial"/>
                <a:buChar char="•"/>
              </a:pPr>
              <a:r>
                <a:rPr lang="en-US" sz="2800">
                  <a:solidFill>
                    <a:srgbClr val="2B2B2B"/>
                  </a:solidFill>
                  <a:latin typeface="Open Sauce"/>
                  <a:ea typeface="Open Sauce"/>
                  <a:cs typeface="Open Sauce"/>
                  <a:sym typeface="Open Sauce"/>
                </a:rPr>
                <a:t>If the circuit connected to the armature carries a lot of power, the small gap between the armature and contact might cause arcing across it. No switching off power grids :(</a:t>
              </a:r>
            </a:p>
            <a:p>
              <a:pPr algn="l" marL="604524" indent="-302262" lvl="1">
                <a:lnSpc>
                  <a:spcPts val="3920"/>
                </a:lnSpc>
                <a:buFont typeface="Arial"/>
                <a:buChar char="•"/>
              </a:pPr>
              <a:r>
                <a:rPr lang="en-US" sz="2800">
                  <a:solidFill>
                    <a:srgbClr val="2B2B2B"/>
                  </a:solidFill>
                  <a:latin typeface="Open Sauce"/>
                  <a:ea typeface="Open Sauce"/>
                  <a:cs typeface="Open Sauce"/>
                  <a:sym typeface="Open Sauce"/>
                </a:rPr>
                <a:t>They are large compared to their transistor alternatives</a:t>
              </a:r>
            </a:p>
            <a:p>
              <a:pPr algn="l">
                <a:lnSpc>
                  <a:spcPts val="3920"/>
                </a:lnSpc>
              </a:pPr>
            </a:p>
            <a:p>
              <a:pPr algn="l">
                <a:lnSpc>
                  <a:spcPts val="3920"/>
                </a:lnSpc>
                <a:spcBef>
                  <a:spcPct val="0"/>
                </a:spcBef>
              </a:pPr>
              <a:r>
                <a:rPr lang="en-US" sz="2800">
                  <a:solidFill>
                    <a:srgbClr val="2B2B2B"/>
                  </a:solidFill>
                  <a:latin typeface="Open Sauce"/>
                  <a:ea typeface="Open Sauce"/>
                  <a:cs typeface="Open Sauce"/>
                  <a:sym typeface="Open Sauce"/>
                </a:rPr>
                <a:t>This does not disregard their usefulness though, because they are very useful in several applications to this day.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0"/>
              <a:ext cx="15281208" cy="14097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8399"/>
                </a:lnSpc>
                <a:spcBef>
                  <a:spcPct val="0"/>
                </a:spcBef>
              </a:pPr>
              <a:r>
                <a:rPr lang="en-US" sz="6999">
                  <a:solidFill>
                    <a:srgbClr val="2B2B2B"/>
                  </a:solidFill>
                  <a:latin typeface="Open Sauce"/>
                  <a:ea typeface="Open Sauce"/>
                  <a:cs typeface="Open Sauce"/>
                  <a:sym typeface="Open Sauce"/>
                </a:rPr>
                <a:t>But they are trash</a:t>
              </a:r>
            </a:p>
          </p:txBody>
        </p: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3">
            <a:alphaModFix amt="25000"/>
          </a:blip>
          <a:srcRect l="0" t="0" r="0" b="0"/>
          <a:stretch>
            <a:fillRect/>
          </a:stretch>
        </p:blipFill>
        <p:spPr>
          <a:xfrm flipH="false" flipV="false" rot="-3982960">
            <a:off x="13745551" y="-3705176"/>
            <a:ext cx="5352514" cy="7410352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>
            <a:alphaModFix amt="25000"/>
          </a:blip>
          <a:srcRect l="0" t="0" r="0" b="0"/>
          <a:stretch>
            <a:fillRect/>
          </a:stretch>
        </p:blipFill>
        <p:spPr>
          <a:xfrm flipH="false" flipV="false" rot="-1644077">
            <a:off x="16162301" y="-1063836"/>
            <a:ext cx="5468057" cy="6108036"/>
          </a:xfrm>
          <a:prstGeom prst="rect">
            <a:avLst/>
          </a:prstGeom>
        </p:spPr>
      </p:pic>
      <p:sp>
        <p:nvSpPr>
          <p:cNvPr name="Freeform 8" id="8"/>
          <p:cNvSpPr/>
          <p:nvPr/>
        </p:nvSpPr>
        <p:spPr>
          <a:xfrm flipH="false" flipV="false" rot="0">
            <a:off x="13592084" y="2940290"/>
            <a:ext cx="1992397" cy="1992397"/>
          </a:xfrm>
          <a:custGeom>
            <a:avLst/>
            <a:gdLst/>
            <a:ahLst/>
            <a:cxnLst/>
            <a:rect r="r" b="b" t="t" l="l"/>
            <a:pathLst>
              <a:path h="1992397" w="1992397">
                <a:moveTo>
                  <a:pt x="0" y="0"/>
                </a:moveTo>
                <a:lnTo>
                  <a:pt x="1992396" y="0"/>
                </a:lnTo>
                <a:lnTo>
                  <a:pt x="1992396" y="1992397"/>
                </a:lnTo>
                <a:lnTo>
                  <a:pt x="0" y="199239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880961" y="2626065"/>
            <a:ext cx="5407039" cy="5407039"/>
          </a:xfrm>
          <a:custGeom>
            <a:avLst/>
            <a:gdLst/>
            <a:ahLst/>
            <a:cxnLst/>
            <a:rect r="r" b="b" t="t" l="l"/>
            <a:pathLst>
              <a:path h="5407039" w="5407039">
                <a:moveTo>
                  <a:pt x="0" y="0"/>
                </a:moveTo>
                <a:lnTo>
                  <a:pt x="5407039" y="0"/>
                </a:lnTo>
                <a:lnTo>
                  <a:pt x="5407039" y="5407039"/>
                </a:lnTo>
                <a:lnTo>
                  <a:pt x="0" y="540703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50000"/>
          </a:blip>
          <a:srcRect l="0" t="0" r="0" b="0"/>
          <a:stretch>
            <a:fillRect/>
          </a:stretch>
        </p:blipFill>
        <p:spPr>
          <a:xfrm flipH="false" flipV="false" rot="0">
            <a:off x="-2868523" y="2438918"/>
            <a:ext cx="10541077" cy="10522453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-3463659" y="-599139"/>
            <a:ext cx="5865675" cy="5231058"/>
          </a:xfrm>
          <a:prstGeom prst="rect">
            <a:avLst/>
          </a:prstGeom>
        </p:spPr>
      </p:pic>
      <p:sp>
        <p:nvSpPr>
          <p:cNvPr name="Freeform 4" id="4"/>
          <p:cNvSpPr/>
          <p:nvPr/>
        </p:nvSpPr>
        <p:spPr>
          <a:xfrm flipH="false" flipV="false" rot="0">
            <a:off x="1028700" y="2229682"/>
            <a:ext cx="8730540" cy="5827635"/>
          </a:xfrm>
          <a:custGeom>
            <a:avLst/>
            <a:gdLst/>
            <a:ahLst/>
            <a:cxnLst/>
            <a:rect r="r" b="b" t="t" l="l"/>
            <a:pathLst>
              <a:path h="5827635" w="8730540">
                <a:moveTo>
                  <a:pt x="0" y="0"/>
                </a:moveTo>
                <a:lnTo>
                  <a:pt x="8730540" y="0"/>
                </a:lnTo>
                <a:lnTo>
                  <a:pt x="8730540" y="5827636"/>
                </a:lnTo>
                <a:lnTo>
                  <a:pt x="0" y="582763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0812638" y="3632083"/>
            <a:ext cx="6219145" cy="3022833"/>
            <a:chOff x="0" y="0"/>
            <a:chExt cx="8292193" cy="4030444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3470798"/>
              <a:ext cx="8292193" cy="55964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640"/>
                </a:lnSpc>
              </a:pPr>
              <a:r>
                <a:rPr lang="en-US" sz="2600">
                  <a:solidFill>
                    <a:srgbClr val="2B2B2B"/>
                  </a:solidFill>
                  <a:latin typeface="Open Sauce"/>
                  <a:ea typeface="Open Sauce"/>
                  <a:cs typeface="Open Sauce"/>
                  <a:sym typeface="Open Sauce"/>
                </a:rPr>
                <a:t>Remember cathode ray tubes?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0"/>
              <a:ext cx="8292193" cy="28194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8399"/>
                </a:lnSpc>
                <a:spcBef>
                  <a:spcPct val="0"/>
                </a:spcBef>
              </a:pPr>
              <a:r>
                <a:rPr lang="en-US" sz="6999">
                  <a:solidFill>
                    <a:srgbClr val="2B2B2B"/>
                  </a:solidFill>
                  <a:latin typeface="Open Sauce"/>
                  <a:ea typeface="Open Sauce"/>
                  <a:cs typeface="Open Sauce"/>
                  <a:sym typeface="Open Sauce"/>
                </a:rPr>
                <a:t>Vacuum Tubes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EF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16474" y="1028700"/>
            <a:ext cx="4606294" cy="6424568"/>
          </a:xfrm>
          <a:custGeom>
            <a:avLst/>
            <a:gdLst/>
            <a:ahLst/>
            <a:cxnLst/>
            <a:rect r="r" b="b" t="t" l="l"/>
            <a:pathLst>
              <a:path h="6424568" w="4606294">
                <a:moveTo>
                  <a:pt x="0" y="0"/>
                </a:moveTo>
                <a:lnTo>
                  <a:pt x="4606294" y="0"/>
                </a:lnTo>
                <a:lnTo>
                  <a:pt x="4606294" y="6424568"/>
                </a:lnTo>
                <a:lnTo>
                  <a:pt x="0" y="64245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324450" y="5985843"/>
            <a:ext cx="2934850" cy="2934850"/>
          </a:xfrm>
          <a:custGeom>
            <a:avLst/>
            <a:gdLst/>
            <a:ahLst/>
            <a:cxnLst/>
            <a:rect r="r" b="b" t="t" l="l"/>
            <a:pathLst>
              <a:path h="2934850" w="2934850">
                <a:moveTo>
                  <a:pt x="0" y="0"/>
                </a:moveTo>
                <a:lnTo>
                  <a:pt x="2934850" y="0"/>
                </a:lnTo>
                <a:lnTo>
                  <a:pt x="2934850" y="2934850"/>
                </a:lnTo>
                <a:lnTo>
                  <a:pt x="0" y="29348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268547" y="1028700"/>
            <a:ext cx="15750906" cy="9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320"/>
              </a:lnSpc>
              <a:spcBef>
                <a:spcPct val="0"/>
              </a:spcBef>
            </a:pPr>
            <a:r>
              <a:rPr lang="en-US" sz="6100">
                <a:solidFill>
                  <a:srgbClr val="2B2B2B"/>
                </a:solidFill>
                <a:latin typeface="Open Sauce"/>
                <a:ea typeface="Open Sauce"/>
                <a:cs typeface="Open Sauce"/>
                <a:sym typeface="Open Sauce"/>
              </a:rPr>
              <a:t>Cathode Ray Tubes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452056" y="2506747"/>
            <a:ext cx="11807244" cy="2462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20"/>
              </a:lnSpc>
            </a:pPr>
            <a:r>
              <a:rPr lang="en-US" sz="2800">
                <a:solidFill>
                  <a:srgbClr val="2B2B2B"/>
                </a:solidFill>
                <a:latin typeface="Open Sauce"/>
                <a:ea typeface="Open Sauce"/>
                <a:cs typeface="Open Sauce"/>
                <a:sym typeface="Open Sauce"/>
              </a:rPr>
              <a:t>If you apply a large enough potential difference across two plates of a metal, electrons are emitted from the negative terminal to the positive terminal.</a:t>
            </a:r>
          </a:p>
          <a:p>
            <a:pPr algn="l">
              <a:lnSpc>
                <a:spcPts val="3920"/>
              </a:lnSpc>
            </a:pPr>
          </a:p>
          <a:p>
            <a:pPr algn="l">
              <a:lnSpc>
                <a:spcPts val="3920"/>
              </a:lnSpc>
              <a:spcBef>
                <a:spcPct val="0"/>
              </a:spcBef>
            </a:pPr>
            <a:r>
              <a:rPr lang="en-US" sz="2800">
                <a:solidFill>
                  <a:srgbClr val="2B2B2B"/>
                </a:solidFill>
                <a:latin typeface="Open Sauce"/>
                <a:ea typeface="Open Sauce"/>
                <a:cs typeface="Open Sauce"/>
                <a:sym typeface="Open Sauce"/>
              </a:rPr>
              <a:t>Vacuum tubes work using the same principle.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652109" y="1893366"/>
            <a:ext cx="12983782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399"/>
              </a:lnSpc>
              <a:spcBef>
                <a:spcPct val="0"/>
              </a:spcBef>
            </a:pPr>
            <a:r>
              <a:rPr lang="en-US" sz="6999">
                <a:solidFill>
                  <a:srgbClr val="2B2B2B"/>
                </a:solidFill>
                <a:latin typeface="Open Sauce"/>
                <a:ea typeface="Open Sauce"/>
                <a:cs typeface="Open Sauce"/>
                <a:sym typeface="Open Sauce"/>
              </a:rPr>
              <a:t>How does it act like a switch?</a:t>
            </a: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alphaModFix amt="25000"/>
          </a:blip>
          <a:srcRect l="0" t="0" r="0" b="0"/>
          <a:stretch>
            <a:fillRect/>
          </a:stretch>
        </p:blipFill>
        <p:spPr>
          <a:xfrm flipH="false" flipV="false" rot="0">
            <a:off x="-4810715" y="2950641"/>
            <a:ext cx="9621431" cy="9789932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>
            <a:alphaModFix amt="50000"/>
          </a:blip>
          <a:srcRect l="0" t="0" r="0" b="0"/>
          <a:stretch>
            <a:fillRect/>
          </a:stretch>
        </p:blipFill>
        <p:spPr>
          <a:xfrm flipH="false" flipV="false" rot="9720163">
            <a:off x="12600387" y="-3298660"/>
            <a:ext cx="8670039" cy="8654721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3082541" y="3158698"/>
            <a:ext cx="12122917" cy="4280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69"/>
              </a:lnSpc>
            </a:pPr>
            <a:r>
              <a:rPr lang="en-US" sz="2692">
                <a:solidFill>
                  <a:srgbClr val="2B2B2B"/>
                </a:solidFill>
                <a:latin typeface="Open Sauce"/>
                <a:ea typeface="Open Sauce"/>
                <a:cs typeface="Open Sauce"/>
                <a:sym typeface="Open Sauce"/>
              </a:rPr>
              <a:t>If the potential difference applied across the metal plates is large enough, the circuit is closed. Otherwise, electrons don’t flow and the circuit is open.</a:t>
            </a:r>
          </a:p>
          <a:p>
            <a:pPr algn="ctr">
              <a:lnSpc>
                <a:spcPts val="3769"/>
              </a:lnSpc>
            </a:pPr>
          </a:p>
          <a:p>
            <a:pPr algn="ctr">
              <a:lnSpc>
                <a:spcPts val="3769"/>
              </a:lnSpc>
            </a:pPr>
            <a:r>
              <a:rPr lang="en-US" sz="2692">
                <a:solidFill>
                  <a:srgbClr val="2B2B2B"/>
                </a:solidFill>
                <a:latin typeface="Open Sauce"/>
                <a:ea typeface="Open Sauce"/>
                <a:cs typeface="Open Sauce"/>
                <a:sym typeface="Open Sauce"/>
              </a:rPr>
              <a:t>For primitive vacuum tubes, this potential difference was pretty large, making it essentially useless for lower power operations.</a:t>
            </a:r>
          </a:p>
          <a:p>
            <a:pPr algn="ctr">
              <a:lnSpc>
                <a:spcPts val="3769"/>
              </a:lnSpc>
            </a:pPr>
          </a:p>
          <a:p>
            <a:pPr algn="ctr">
              <a:lnSpc>
                <a:spcPts val="3769"/>
              </a:lnSpc>
              <a:spcBef>
                <a:spcPct val="0"/>
              </a:spcBef>
            </a:pPr>
            <a:r>
              <a:rPr lang="en-US" sz="2692">
                <a:solidFill>
                  <a:srgbClr val="2B2B2B"/>
                </a:solidFill>
                <a:latin typeface="Open Sauce"/>
                <a:ea typeface="Open Sauce"/>
                <a:cs typeface="Open Sauce"/>
                <a:sym typeface="Open Sauce"/>
              </a:rPr>
              <a:t>However, after some adjustments, it became the primary switching mechanisms for old computers!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DAGkUYHqEOg</dc:identifier>
  <dcterms:modified xsi:type="dcterms:W3CDTF">2011-08-01T06:04:30Z</dcterms:modified>
  <cp:revision>1</cp:revision>
  <dc:title>Simple Presentation in Pink Lilac Pastel Blobs Basic Style</dc:title>
</cp:coreProperties>
</file>